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0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2311900" y="11261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2" name="Shape 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47" y="916525"/>
            <a:ext cx="1903850" cy="15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1498800" y="33093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800"/>
            </a:lvl1pPr>
            <a:lvl2pPr rtl="0" algn="ctr">
              <a:spcBef>
                <a:spcPts val="0"/>
              </a:spcBef>
              <a:buSzPct val="100000"/>
              <a:defRPr sz="4800"/>
            </a:lvl2pPr>
            <a:lvl3pPr rtl="0" algn="ctr">
              <a:spcBef>
                <a:spcPts val="0"/>
              </a:spcBef>
              <a:buSzPct val="100000"/>
              <a:defRPr sz="4800"/>
            </a:lvl3pPr>
            <a:lvl4pPr rtl="0" algn="ctr">
              <a:spcBef>
                <a:spcPts val="0"/>
              </a:spcBef>
              <a:buSzPct val="100000"/>
              <a:defRPr sz="4800"/>
            </a:lvl4pPr>
            <a:lvl5pPr rtl="0" algn="ctr">
              <a:spcBef>
                <a:spcPts val="0"/>
              </a:spcBef>
              <a:buSzPct val="100000"/>
              <a:defRPr sz="4800"/>
            </a:lvl5pPr>
            <a:lvl6pPr rtl="0" algn="ctr">
              <a:spcBef>
                <a:spcPts val="0"/>
              </a:spcBef>
              <a:buSzPct val="100000"/>
              <a:defRPr sz="4800"/>
            </a:lvl6pPr>
            <a:lvl7pPr rtl="0" algn="ctr">
              <a:spcBef>
                <a:spcPts val="0"/>
              </a:spcBef>
              <a:buSzPct val="100000"/>
              <a:defRPr sz="4800"/>
            </a:lvl7pPr>
            <a:lvl8pPr rtl="0" algn="ctr">
              <a:spcBef>
                <a:spcPts val="0"/>
              </a:spcBef>
              <a:buSzPct val="100000"/>
              <a:defRPr sz="4800"/>
            </a:lvl8pPr>
            <a:lvl9pPr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pic>
        <p:nvPicPr>
          <p:cNvPr id="16" name="Shape 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688" y="74524"/>
            <a:ext cx="2852224" cy="236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None/>
              <a:defRPr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05976"/>
            <a:ext cx="8229600" cy="52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buSzPct val="100000"/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buSzPct val="100000"/>
              <a:defRPr sz="2400"/>
            </a:lvl4pPr>
            <a:lvl5pPr rtl="0">
              <a:spcBef>
                <a:spcPts val="0"/>
              </a:spcBef>
              <a:buSzPct val="100000"/>
              <a:defRPr sz="2400"/>
            </a:lvl5pPr>
            <a:lvl6pPr rtl="0">
              <a:spcBef>
                <a:spcPts val="0"/>
              </a:spcBef>
              <a:buSzPct val="100000"/>
              <a:defRPr sz="2400"/>
            </a:lvl6pPr>
            <a:lvl7pPr rtl="0">
              <a:spcBef>
                <a:spcPts val="0"/>
              </a:spcBef>
              <a:buSzPct val="100000"/>
              <a:defRPr sz="2400"/>
            </a:lvl7pPr>
            <a:lvl8pPr rtl="0">
              <a:spcBef>
                <a:spcPts val="0"/>
              </a:spcBef>
              <a:buSzPct val="100000"/>
              <a:defRPr sz="2400"/>
            </a:lvl8pPr>
            <a:lvl9pPr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772850"/>
            <a:ext cx="8229600" cy="415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spcAft>
                <a:spcPts val="1000"/>
              </a:spcAft>
              <a:buSzPct val="100000"/>
              <a:defRPr sz="1800"/>
            </a:lvl1pPr>
            <a:lvl2pPr rtl="0">
              <a:spcBef>
                <a:spcPts val="0"/>
              </a:spcBef>
              <a:spcAft>
                <a:spcPts val="1000"/>
              </a:spcAft>
              <a:buSzPct val="100000"/>
              <a:defRPr sz="1400"/>
            </a:lvl2pPr>
            <a:lvl3pPr rtl="0">
              <a:spcBef>
                <a:spcPts val="0"/>
              </a:spcBef>
              <a:spcAft>
                <a:spcPts val="1000"/>
              </a:spcAft>
              <a:buSzPct val="100000"/>
              <a:defRPr sz="1400"/>
            </a:lvl3pPr>
            <a:lvl4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4pPr>
            <a:lvl5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5pPr>
            <a:lvl6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6pPr>
            <a:lvl7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7pPr>
            <a:lvl8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8pPr>
            <a:lvl9pPr rtl="0">
              <a:spcBef>
                <a:spcPts val="0"/>
              </a:spcBef>
              <a:spcAft>
                <a:spcPts val="1000"/>
              </a:spcAft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1">
    <p:bg>
      <p:bgPr>
        <a:solidFill>
          <a:srgbClr val="0000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b="1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814675"/>
            <a:ext cx="8229600" cy="41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buFont typeface="Roboto Slab"/>
              <a:defRPr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buFont typeface="Roboto Slab"/>
              <a:defRPr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buFont typeface="Roboto Slab"/>
              <a:defRPr sz="1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Font typeface="Roboto Slab"/>
              <a:defRPr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Relationship Id="rId4" Type="http://schemas.openxmlformats.org/officeDocument/2006/relationships/image" Target="../media/image09.png"/><Relationship Id="rId10" Type="http://schemas.openxmlformats.org/officeDocument/2006/relationships/image" Target="../media/image08.png"/><Relationship Id="rId9" Type="http://schemas.openxmlformats.org/officeDocument/2006/relationships/image" Target="../media/image07.png"/><Relationship Id="rId5" Type="http://schemas.openxmlformats.org/officeDocument/2006/relationships/image" Target="../media/image05.png"/><Relationship Id="rId6" Type="http://schemas.openxmlformats.org/officeDocument/2006/relationships/image" Target="../media/image03.png"/><Relationship Id="rId7" Type="http://schemas.openxmlformats.org/officeDocument/2006/relationships/image" Target="../media/image04.png"/><Relationship Id="rId8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ctrTitle"/>
          </p:nvPr>
        </p:nvSpPr>
        <p:spPr>
          <a:xfrm>
            <a:off x="1498800" y="33093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Welcome to Skycademy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"/>
            <a:ext cx="9144000" cy="5167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3670225" y="59306"/>
            <a:ext cx="1866900" cy="56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Space Exploration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6401300" y="163143"/>
            <a:ext cx="18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Meteorology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6616975" y="1926693"/>
            <a:ext cx="18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Aerology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5891350" y="2895262"/>
            <a:ext cx="18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Photography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5379350" y="4101150"/>
            <a:ext cx="18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Electronics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2992625" y="3503550"/>
            <a:ext cx="18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Software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1744925" y="2704237"/>
            <a:ext cx="18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Aerodynamics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65025" y="1175231"/>
            <a:ext cx="18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Dendrology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481250" y="3214050"/>
            <a:ext cx="18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Radio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65025" y="4065543"/>
            <a:ext cx="1866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</a:rPr>
              <a:t>Physics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2388900" y="3096725"/>
            <a:ext cx="46014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Enthuse children ….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97" y="0"/>
            <a:ext cx="685800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1143000" y="38925"/>
            <a:ext cx="28998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/>
              <a:t>... of all ages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205976"/>
            <a:ext cx="8229600" cy="52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Over to you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772850"/>
            <a:ext cx="8229600" cy="415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-GB"/>
              <a:t>What is your role with young people - teacher / scout leader etc?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-GB"/>
              <a:t>Where are you based?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-GB"/>
              <a:t>Why Skycademy?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</a:pPr>
            <a:r>
              <a:rPr lang="en-GB"/>
              <a:t>What plans do you have beyond Skycademy?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050" y="3534192"/>
            <a:ext cx="2860950" cy="16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6"/>
            <a:ext cx="8229600" cy="52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Important Questions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772850"/>
            <a:ext cx="8229600" cy="415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-GB"/>
              <a:t>Where are the toilets?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-GB"/>
              <a:t>Will there be more tea?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-GB"/>
              <a:t>What are the timings for the day(s)?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-GB"/>
              <a:t>What should I know already?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-GB"/>
              <a:t>Do I need to have used a Raspberry Pi before?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</a:pPr>
            <a:r>
              <a:rPr lang="en-GB"/>
              <a:t>Kit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05976"/>
            <a:ext cx="8229600" cy="60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The team</a:t>
            </a: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284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4">
            <a:alphaModFix/>
          </a:blip>
          <a:srcRect b="5183" l="0" r="0" t="7988"/>
          <a:stretch/>
        </p:blipFill>
        <p:spPr>
          <a:xfrm>
            <a:off x="2632250" y="1028449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301" y="10284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2250" y="3028562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7">
            <a:alphaModFix/>
          </a:blip>
          <a:srcRect b="0" l="0" r="33399" t="0"/>
          <a:stretch/>
        </p:blipFill>
        <p:spPr>
          <a:xfrm>
            <a:off x="6982352" y="1028450"/>
            <a:ext cx="1428750" cy="142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30285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9">
            <a:alphaModFix/>
          </a:blip>
          <a:srcRect b="0" l="11183" r="33506" t="0"/>
          <a:stretch/>
        </p:blipFill>
        <p:spPr>
          <a:xfrm>
            <a:off x="4807300" y="3016425"/>
            <a:ext cx="1428750" cy="1453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10">
            <a:alphaModFix/>
          </a:blip>
          <a:srcRect b="34027" l="21500" r="0" t="6095"/>
          <a:stretch/>
        </p:blipFill>
        <p:spPr>
          <a:xfrm>
            <a:off x="6982350" y="3028575"/>
            <a:ext cx="1428750" cy="14530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453425" y="2486725"/>
            <a:ext cx="1428900" cy="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1100"/>
              <a:t>James Robinson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2632175" y="2486725"/>
            <a:ext cx="1428900" cy="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/>
              <a:t>Dave Akerman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807225" y="2486725"/>
            <a:ext cx="1428900" cy="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GB" sz="1100"/>
              <a:t>Carrie Anne Philbin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6950425" y="2486725"/>
            <a:ext cx="1428900" cy="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/>
              <a:t>Marc Scott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453425" y="4497050"/>
            <a:ext cx="1428900" cy="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/>
              <a:t>Clive Beale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2632175" y="4497050"/>
            <a:ext cx="1428900" cy="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/>
              <a:t>Ben Nuttall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4810925" y="4497050"/>
            <a:ext cx="1428900" cy="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100"/>
              <a:t>Rachel Rayns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6989675" y="4509500"/>
            <a:ext cx="1428900" cy="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-GB" sz="1100"/>
              <a:t>Dave Honess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6"/>
            <a:ext cx="8229600" cy="52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Aims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772850"/>
            <a:ext cx="8229600" cy="415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1000"/>
              </a:spcBef>
              <a:buSzPct val="100000"/>
              <a:buFont typeface="Arial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Demonstrate High Altitude Ballooning as an exciting, challenging and inexpensive activity which young people should be able to experience</a:t>
            </a:r>
          </a:p>
          <a:p>
            <a:pPr indent="-228600" lvl="0" marL="457200" rtl="0">
              <a:lnSpc>
                <a:spcPct val="100000"/>
              </a:lnSpc>
              <a:spcBef>
                <a:spcPts val="1000"/>
              </a:spcBef>
              <a:buSzPct val="100000"/>
              <a:buFont typeface="Arial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To gives teachers valuable hands on experience of what a launch involves, to build, launch, track and recover a payload </a:t>
            </a:r>
          </a:p>
          <a:p>
            <a:pPr indent="-228600" lvl="0" marL="457200" rtl="0">
              <a:lnSpc>
                <a:spcPct val="100000"/>
              </a:lnSpc>
              <a:spcBef>
                <a:spcPts val="1000"/>
              </a:spcBef>
              <a:buSzPct val="100000"/>
              <a:buFont typeface="Arial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To establish a small network of leaders who can support each other in taking high altitude experiences back educational settings.</a:t>
            </a:r>
          </a:p>
          <a:p>
            <a:pPr indent="-228600" lvl="0" marL="457200" rtl="0">
              <a:lnSpc>
                <a:spcPct val="100000"/>
              </a:lnSpc>
              <a:spcBef>
                <a:spcPts val="1000"/>
              </a:spcBef>
              <a:buSzPct val="100000"/>
              <a:buFont typeface="Arial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Have fun!</a:t>
            </a:r>
          </a:p>
          <a:p>
            <a:pPr rtl="0">
              <a:lnSpc>
                <a:spcPct val="100000"/>
              </a:lnSpc>
              <a:spcBef>
                <a:spcPts val="100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rtl="0">
              <a:lnSpc>
                <a:spcPct val="100000"/>
              </a:lnSpc>
              <a:spcBef>
                <a:spcPts val="100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1000"/>
              </a:spcBef>
              <a:buNone/>
            </a:pPr>
            <a:r>
              <a:rPr b="1"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#skycademy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149" y="3375175"/>
            <a:ext cx="3461849" cy="17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6"/>
            <a:ext cx="8229600" cy="52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The (current) Plan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772850"/>
            <a:ext cx="8229600" cy="415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Day 1 - Preparation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Why High Altitude ballooning?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Building a payload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Receiving data from the payload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Tracking and recovery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Day 2 - Launch Day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Final preparations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Transfer to launch site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Launch payloads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Track and recover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Day 3 - Planning future launches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Review of launch and recovery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How to deliver with students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Certification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2311900" y="1126150"/>
            <a:ext cx="61463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Why Ballooning?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685800" y="31448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2943725" y="840125"/>
            <a:ext cx="369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>
                <a:solidFill>
                  <a:srgbClr val="3C78D8"/>
                </a:solidFill>
              </a:rPr>
              <a:t>Apollo 8 - “Earthrise”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98" y="0"/>
            <a:ext cx="6858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